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4" r:id="rId6"/>
    <p:sldId id="283" r:id="rId7"/>
    <p:sldId id="260" r:id="rId8"/>
    <p:sldId id="261" r:id="rId9"/>
    <p:sldId id="262" r:id="rId10"/>
    <p:sldId id="264" r:id="rId11"/>
    <p:sldId id="263" r:id="rId12"/>
    <p:sldId id="286" r:id="rId13"/>
    <p:sldId id="285" r:id="rId14"/>
    <p:sldId id="281" r:id="rId15"/>
    <p:sldId id="282" r:id="rId16"/>
    <p:sldId id="284" r:id="rId17"/>
    <p:sldId id="265" r:id="rId18"/>
    <p:sldId id="266" r:id="rId19"/>
    <p:sldId id="267" r:id="rId20"/>
    <p:sldId id="287" r:id="rId21"/>
    <p:sldId id="276" r:id="rId22"/>
    <p:sldId id="268" r:id="rId23"/>
    <p:sldId id="269" r:id="rId24"/>
    <p:sldId id="270" r:id="rId25"/>
    <p:sldId id="280" r:id="rId26"/>
    <p:sldId id="279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045" autoAdjust="0"/>
  </p:normalViewPr>
  <p:slideViewPr>
    <p:cSldViewPr snapToGrid="0">
      <p:cViewPr varScale="1">
        <p:scale>
          <a:sx n="55" d="100"/>
          <a:sy n="55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DFAC-2C84-4ABE-A124-B07B85C686C9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4D0A-A0D5-4FA9-864E-D5887C47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 </a:t>
            </a:r>
            <a:r>
              <a:rPr lang="nl-NL" dirty="0" err="1" smtClean="0"/>
              <a:t>through</a:t>
            </a:r>
            <a:r>
              <a:rPr lang="nl-NL" baseline="0" dirty="0" smtClean="0"/>
              <a:t> first time </a:t>
            </a:r>
            <a:r>
              <a:rPr lang="nl-NL" baseline="0" dirty="0" smtClean="0">
                <a:sym typeface="Wingdings" panose="05000000000000000000" pitchFamily="2" charset="2"/>
              </a:rPr>
              <a:t> </a:t>
            </a:r>
            <a:r>
              <a:rPr lang="nl-NL" baseline="0" dirty="0" err="1" smtClean="0">
                <a:sym typeface="Wingdings" panose="05000000000000000000" pitchFamily="2" charset="2"/>
              </a:rPr>
              <a:t>explain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difference</a:t>
            </a:r>
            <a:r>
              <a:rPr lang="nl-NL" baseline="0" dirty="0" smtClean="0">
                <a:sym typeface="Wingdings" panose="05000000000000000000" pitchFamily="2" charset="2"/>
              </a:rPr>
              <a:t> in workflow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Second time  </a:t>
            </a:r>
            <a:r>
              <a:rPr lang="nl-NL" baseline="0" dirty="0" err="1" smtClean="0">
                <a:sym typeface="Wingdings" panose="05000000000000000000" pitchFamily="2" charset="2"/>
              </a:rPr>
              <a:t>similarities</a:t>
            </a:r>
            <a:r>
              <a:rPr lang="nl-NL" baseline="0" dirty="0" smtClean="0">
                <a:sym typeface="Wingdings" panose="05000000000000000000" pitchFamily="2" charset="2"/>
              </a:rPr>
              <a:t> (</a:t>
            </a:r>
            <a:r>
              <a:rPr lang="nl-NL" baseline="0" dirty="0" err="1" smtClean="0">
                <a:sym typeface="Wingdings" panose="05000000000000000000" pitchFamily="2" charset="2"/>
              </a:rPr>
              <a:t>models</a:t>
            </a:r>
            <a:r>
              <a:rPr lang="nl-NL" baseline="0" dirty="0" smtClean="0">
                <a:sym typeface="Wingdings" panose="05000000000000000000" pitchFamily="2" charset="2"/>
              </a:rPr>
              <a:t>) </a:t>
            </a:r>
            <a:r>
              <a:rPr lang="nl-NL" baseline="0" dirty="0" err="1" smtClean="0">
                <a:sym typeface="Wingdings" panose="05000000000000000000" pitchFamily="2" charset="2"/>
              </a:rPr>
              <a:t>and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differences</a:t>
            </a:r>
            <a:r>
              <a:rPr lang="nl-NL" baseline="0" dirty="0" smtClean="0">
                <a:sym typeface="Wingdings" panose="05000000000000000000" pitchFamily="2" charset="2"/>
              </a:rPr>
              <a:t> (</a:t>
            </a:r>
            <a:r>
              <a:rPr lang="nl-NL" baseline="0" dirty="0" err="1" smtClean="0">
                <a:sym typeface="Wingdings" panose="05000000000000000000" pitchFamily="2" charset="2"/>
              </a:rPr>
              <a:t>inference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vs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prediction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accuracy</a:t>
            </a:r>
            <a:r>
              <a:rPr lang="nl-NL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4D0A-A0D5-4FA9-864E-D5887C47C4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 </a:t>
            </a:r>
            <a:r>
              <a:rPr lang="nl-NL" dirty="0" err="1" smtClean="0"/>
              <a:t>through</a:t>
            </a:r>
            <a:r>
              <a:rPr lang="nl-NL" baseline="0" dirty="0" smtClean="0"/>
              <a:t> first time </a:t>
            </a:r>
            <a:r>
              <a:rPr lang="nl-NL" baseline="0" dirty="0" smtClean="0">
                <a:sym typeface="Wingdings" panose="05000000000000000000" pitchFamily="2" charset="2"/>
              </a:rPr>
              <a:t> </a:t>
            </a:r>
            <a:r>
              <a:rPr lang="nl-NL" baseline="0" dirty="0" err="1" smtClean="0">
                <a:sym typeface="Wingdings" panose="05000000000000000000" pitchFamily="2" charset="2"/>
              </a:rPr>
              <a:t>explain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difference</a:t>
            </a:r>
            <a:r>
              <a:rPr lang="nl-NL" baseline="0" dirty="0" smtClean="0">
                <a:sym typeface="Wingdings" panose="05000000000000000000" pitchFamily="2" charset="2"/>
              </a:rPr>
              <a:t> in workflow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Second time  </a:t>
            </a:r>
            <a:r>
              <a:rPr lang="nl-NL" baseline="0" dirty="0" err="1" smtClean="0">
                <a:sym typeface="Wingdings" panose="05000000000000000000" pitchFamily="2" charset="2"/>
              </a:rPr>
              <a:t>similarities</a:t>
            </a:r>
            <a:r>
              <a:rPr lang="nl-NL" baseline="0" dirty="0" smtClean="0">
                <a:sym typeface="Wingdings" panose="05000000000000000000" pitchFamily="2" charset="2"/>
              </a:rPr>
              <a:t> (</a:t>
            </a:r>
            <a:r>
              <a:rPr lang="nl-NL" baseline="0" dirty="0" err="1" smtClean="0">
                <a:sym typeface="Wingdings" panose="05000000000000000000" pitchFamily="2" charset="2"/>
              </a:rPr>
              <a:t>models</a:t>
            </a:r>
            <a:r>
              <a:rPr lang="nl-NL" baseline="0" dirty="0" smtClean="0">
                <a:sym typeface="Wingdings" panose="05000000000000000000" pitchFamily="2" charset="2"/>
              </a:rPr>
              <a:t>) </a:t>
            </a:r>
            <a:r>
              <a:rPr lang="nl-NL" baseline="0" dirty="0" err="1" smtClean="0">
                <a:sym typeface="Wingdings" panose="05000000000000000000" pitchFamily="2" charset="2"/>
              </a:rPr>
              <a:t>and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differences</a:t>
            </a:r>
            <a:r>
              <a:rPr lang="nl-NL" baseline="0" dirty="0" smtClean="0">
                <a:sym typeface="Wingdings" panose="05000000000000000000" pitchFamily="2" charset="2"/>
              </a:rPr>
              <a:t> (</a:t>
            </a:r>
            <a:r>
              <a:rPr lang="nl-NL" baseline="0" dirty="0" err="1" smtClean="0">
                <a:sym typeface="Wingdings" panose="05000000000000000000" pitchFamily="2" charset="2"/>
              </a:rPr>
              <a:t>inference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vs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prediction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r>
              <a:rPr lang="nl-NL" baseline="0" dirty="0" err="1" smtClean="0">
                <a:sym typeface="Wingdings" panose="05000000000000000000" pitchFamily="2" charset="2"/>
              </a:rPr>
              <a:t>accuracy</a:t>
            </a:r>
            <a:r>
              <a:rPr lang="nl-NL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4D0A-A0D5-4FA9-864E-D5887C47C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Entropy</a:t>
            </a:r>
            <a:r>
              <a:rPr lang="nl-NL" dirty="0" smtClean="0"/>
              <a:t>  =  - </a:t>
            </a:r>
            <a:r>
              <a:rPr lang="nl-NL" dirty="0" err="1" smtClean="0"/>
              <a:t>ppos</a:t>
            </a:r>
            <a:r>
              <a:rPr lang="nl-NL" baseline="0" dirty="0" smtClean="0"/>
              <a:t> * log(</a:t>
            </a:r>
            <a:r>
              <a:rPr lang="nl-NL" baseline="0" dirty="0" err="1" smtClean="0"/>
              <a:t>ppos</a:t>
            </a:r>
            <a:r>
              <a:rPr lang="nl-NL" baseline="0" dirty="0" smtClean="0"/>
              <a:t>) – </a:t>
            </a:r>
            <a:r>
              <a:rPr lang="nl-NL" baseline="0" dirty="0" err="1" smtClean="0"/>
              <a:t>pneg</a:t>
            </a:r>
            <a:r>
              <a:rPr lang="nl-NL" baseline="0" dirty="0" smtClean="0"/>
              <a:t> * log(</a:t>
            </a:r>
            <a:r>
              <a:rPr lang="nl-NL" baseline="0" dirty="0" err="1" smtClean="0"/>
              <a:t>pneg</a:t>
            </a:r>
            <a:r>
              <a:rPr lang="nl-NL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4D0A-A0D5-4FA9-864E-D5887C47C4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7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Entropy</a:t>
            </a:r>
            <a:r>
              <a:rPr lang="nl-NL" dirty="0" smtClean="0"/>
              <a:t>  =  - </a:t>
            </a:r>
            <a:r>
              <a:rPr lang="nl-NL" dirty="0" err="1" smtClean="0"/>
              <a:t>ppos</a:t>
            </a:r>
            <a:r>
              <a:rPr lang="nl-NL" baseline="0" dirty="0" smtClean="0"/>
              <a:t> * log(</a:t>
            </a:r>
            <a:r>
              <a:rPr lang="nl-NL" baseline="0" dirty="0" err="1" smtClean="0"/>
              <a:t>ppos</a:t>
            </a:r>
            <a:r>
              <a:rPr lang="nl-NL" baseline="0" dirty="0" smtClean="0"/>
              <a:t>) – </a:t>
            </a:r>
            <a:r>
              <a:rPr lang="nl-NL" baseline="0" dirty="0" err="1" smtClean="0"/>
              <a:t>pneg</a:t>
            </a:r>
            <a:r>
              <a:rPr lang="nl-NL" baseline="0" dirty="0" smtClean="0"/>
              <a:t> * log(</a:t>
            </a:r>
            <a:r>
              <a:rPr lang="nl-NL" baseline="0" dirty="0" err="1" smtClean="0"/>
              <a:t>pneg</a:t>
            </a:r>
            <a:r>
              <a:rPr lang="nl-NL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4D0A-A0D5-4FA9-864E-D5887C47C4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3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Entropy</a:t>
            </a:r>
            <a:r>
              <a:rPr lang="nl-NL" dirty="0" smtClean="0"/>
              <a:t>  =  - </a:t>
            </a:r>
            <a:r>
              <a:rPr lang="nl-NL" dirty="0" err="1" smtClean="0"/>
              <a:t>ppos</a:t>
            </a:r>
            <a:r>
              <a:rPr lang="nl-NL" baseline="0" dirty="0" smtClean="0"/>
              <a:t> * log(</a:t>
            </a:r>
            <a:r>
              <a:rPr lang="nl-NL" baseline="0" dirty="0" err="1" smtClean="0"/>
              <a:t>ppos</a:t>
            </a:r>
            <a:r>
              <a:rPr lang="nl-NL" baseline="0" dirty="0" smtClean="0"/>
              <a:t>) – </a:t>
            </a:r>
            <a:r>
              <a:rPr lang="nl-NL" baseline="0" dirty="0" err="1" smtClean="0"/>
              <a:t>pneg</a:t>
            </a:r>
            <a:r>
              <a:rPr lang="nl-NL" baseline="0" dirty="0" smtClean="0"/>
              <a:t> * log(</a:t>
            </a:r>
            <a:r>
              <a:rPr lang="nl-NL" baseline="0" dirty="0" err="1" smtClean="0"/>
              <a:t>pneg</a:t>
            </a:r>
            <a:r>
              <a:rPr lang="nl-NL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4D0A-A0D5-4FA9-864E-D5887C47C4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Chronic</a:t>
            </a:r>
            <a:r>
              <a:rPr lang="nl-NL" dirty="0" smtClean="0"/>
              <a:t> </a:t>
            </a:r>
            <a:r>
              <a:rPr lang="nl-NL" dirty="0" err="1" smtClean="0"/>
              <a:t>kidney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4D0A-A0D5-4FA9-864E-D5887C47C4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6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5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6D25-A5E7-4939-BF9A-202019DDCF1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ADB1-615B-49FD-B95B-5970DB25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Machine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economists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quantify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quantify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metrices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65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Basic </a:t>
            </a:r>
            <a:r>
              <a:rPr lang="nl-NL" dirty="0" err="1" smtClean="0"/>
              <a:t>concepts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86212"/>
              </p:ext>
            </p:extLst>
          </p:nvPr>
        </p:nvGraphicFramePr>
        <p:xfrm>
          <a:off x="838200" y="1825625"/>
          <a:ext cx="5257800" cy="42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</a:tblGrid>
              <a:tr h="847237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Metrics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5074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-R</a:t>
                      </a:r>
                      <a:r>
                        <a:rPr lang="nl-NL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nl-NL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-RMSE/MAE</a:t>
                      </a: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Correlation</a:t>
                      </a:r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-Percent accurate</a:t>
                      </a: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Sensitivity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Specificity</a:t>
                      </a:r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-AUC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quantify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quantify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metrices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… </a:t>
            </a:r>
            <a:r>
              <a:rPr lang="nl-NL" dirty="0" err="1" smtClean="0"/>
              <a:t>and</a:t>
            </a:r>
            <a:r>
              <a:rPr lang="nl-NL" dirty="0" smtClean="0"/>
              <a:t> make </a:t>
            </a:r>
            <a:r>
              <a:rPr lang="nl-NL" dirty="0" err="1" smtClean="0"/>
              <a:t>predictions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“new samples”</a:t>
            </a:r>
          </a:p>
          <a:p>
            <a:endParaRPr lang="nl-NL" dirty="0"/>
          </a:p>
          <a:p>
            <a:r>
              <a:rPr lang="nl-NL" dirty="0" smtClean="0"/>
              <a:t>Fit model on sample A + </a:t>
            </a:r>
            <a:r>
              <a:rPr lang="nl-NL" dirty="0" err="1" smtClean="0"/>
              <a:t>Evaluate</a:t>
            </a:r>
            <a:r>
              <a:rPr lang="nl-NL" dirty="0"/>
              <a:t> </a:t>
            </a:r>
            <a:r>
              <a:rPr lang="nl-NL" dirty="0" smtClean="0"/>
              <a:t>model on sample A </a:t>
            </a:r>
            <a:r>
              <a:rPr lang="nl-NL" dirty="0" smtClean="0">
                <a:sym typeface="Wingdings" panose="05000000000000000000" pitchFamily="2" charset="2"/>
              </a:rPr>
              <a:t> BIAS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 smtClean="0">
                <a:sym typeface="Wingdings" panose="05000000000000000000" pitchFamily="2" charset="2"/>
              </a:rPr>
              <a:t>Evaluate</a:t>
            </a:r>
            <a:r>
              <a:rPr lang="nl-NL" dirty="0" smtClean="0">
                <a:sym typeface="Wingdings" panose="05000000000000000000" pitchFamily="2" charset="2"/>
              </a:rPr>
              <a:t> model on sample B </a:t>
            </a:r>
            <a:r>
              <a:rPr lang="nl-NL" dirty="0" err="1" smtClean="0">
                <a:sym typeface="Wingdings" panose="05000000000000000000" pitchFamily="2" charset="2"/>
              </a:rPr>
              <a:t>instead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429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Basic </a:t>
            </a:r>
            <a:r>
              <a:rPr lang="nl-NL" dirty="0" err="1" smtClean="0"/>
              <a:t>concepts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364881"/>
              </p:ext>
            </p:extLst>
          </p:nvPr>
        </p:nvGraphicFramePr>
        <p:xfrm>
          <a:off x="838200" y="1825625"/>
          <a:ext cx="10515600" cy="42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847237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Metrics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Out-Of-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Sample 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5074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-R</a:t>
                      </a:r>
                      <a:r>
                        <a:rPr lang="nl-NL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nl-NL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-RMSE/MAE</a:t>
                      </a: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Correlation</a:t>
                      </a:r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-Percent accurate</a:t>
                      </a: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Sensitivity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Specificity</a:t>
                      </a:r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-AUC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Hold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out 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-K-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fold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cross-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validation</a:t>
                      </a:r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Leave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out</a:t>
                      </a:r>
                    </a:p>
                    <a:p>
                      <a:endParaRPr lang="nl-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-Bootstrap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Hold</a:t>
            </a:r>
            <a:r>
              <a:rPr lang="nl-NL" dirty="0" smtClean="0"/>
              <a:t> out </a:t>
            </a:r>
            <a:r>
              <a:rPr lang="nl-NL" dirty="0" err="1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Training set &amp; Test set</a:t>
            </a:r>
          </a:p>
          <a:p>
            <a:endParaRPr lang="nl-NL" dirty="0"/>
          </a:p>
          <a:p>
            <a:r>
              <a:rPr lang="nl-NL" dirty="0" err="1" smtClean="0"/>
              <a:t>Build</a:t>
            </a:r>
            <a:r>
              <a:rPr lang="nl-NL" dirty="0" smtClean="0"/>
              <a:t> model </a:t>
            </a:r>
            <a:r>
              <a:rPr lang="nl-NL" dirty="0" err="1" smtClean="0"/>
              <a:t>with</a:t>
            </a:r>
            <a:r>
              <a:rPr lang="nl-NL" dirty="0" smtClean="0"/>
              <a:t> training set (50-80% of data)</a:t>
            </a:r>
          </a:p>
          <a:p>
            <a:endParaRPr lang="nl-NL" dirty="0"/>
          </a:p>
          <a:p>
            <a:r>
              <a:rPr lang="nl-NL" dirty="0" err="1" smtClean="0"/>
              <a:t>Evaluate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rest data</a:t>
            </a:r>
          </a:p>
          <a:p>
            <a:endParaRPr lang="nl-NL" dirty="0"/>
          </a:p>
          <a:p>
            <a:r>
              <a:rPr lang="nl-NL" dirty="0" smtClean="0"/>
              <a:t>How </a:t>
            </a:r>
            <a:r>
              <a:rPr lang="nl-NL" dirty="0" err="1" smtClean="0"/>
              <a:t>much</a:t>
            </a:r>
            <a:r>
              <a:rPr lang="nl-NL" dirty="0" smtClean="0"/>
              <a:t> data do I </a:t>
            </a:r>
            <a:r>
              <a:rPr lang="nl-NL" dirty="0" err="1" smtClean="0"/>
              <a:t>need</a:t>
            </a:r>
            <a:r>
              <a:rPr lang="nl-N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Cross-</a:t>
            </a:r>
            <a:r>
              <a:rPr lang="nl-NL" dirty="0" err="1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Split data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i="1" dirty="0" smtClean="0"/>
              <a:t>k</a:t>
            </a:r>
            <a:r>
              <a:rPr lang="nl-NL" dirty="0" smtClean="0"/>
              <a:t> sets</a:t>
            </a:r>
          </a:p>
          <a:p>
            <a:endParaRPr lang="nl-NL" dirty="0"/>
          </a:p>
          <a:p>
            <a:r>
              <a:rPr lang="nl-NL" dirty="0" err="1" smtClean="0"/>
              <a:t>Build</a:t>
            </a:r>
            <a:r>
              <a:rPr lang="nl-NL" dirty="0" smtClean="0"/>
              <a:t> model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but </a:t>
            </a:r>
            <a:r>
              <a:rPr lang="nl-NL" dirty="0" err="1" smtClean="0"/>
              <a:t>one</a:t>
            </a:r>
            <a:r>
              <a:rPr lang="nl-NL" dirty="0" smtClean="0"/>
              <a:t> set</a:t>
            </a:r>
          </a:p>
          <a:p>
            <a:endParaRPr lang="nl-NL" dirty="0"/>
          </a:p>
          <a:p>
            <a:r>
              <a:rPr lang="nl-NL" dirty="0" err="1" smtClean="0"/>
              <a:t>Evaluate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on </a:t>
            </a:r>
            <a:r>
              <a:rPr lang="nl-NL" dirty="0" err="1" smtClean="0"/>
              <a:t>left</a:t>
            </a:r>
            <a:r>
              <a:rPr lang="nl-NL" dirty="0" smtClean="0"/>
              <a:t> out set</a:t>
            </a:r>
          </a:p>
          <a:p>
            <a:endParaRPr lang="nl-NL" dirty="0"/>
          </a:p>
          <a:p>
            <a:r>
              <a:rPr lang="nl-NL" dirty="0" err="1" smtClean="0"/>
              <a:t>Rotate</a:t>
            </a:r>
            <a:r>
              <a:rPr lang="nl-NL" dirty="0" smtClean="0"/>
              <a:t> </a:t>
            </a:r>
            <a:r>
              <a:rPr lang="nl-NL" dirty="0" err="1" smtClean="0"/>
              <a:t>left</a:t>
            </a:r>
            <a:r>
              <a:rPr lang="nl-NL" dirty="0"/>
              <a:t>-</a:t>
            </a:r>
            <a:r>
              <a:rPr lang="nl-NL" dirty="0" smtClean="0"/>
              <a:t>out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Cross-</a:t>
            </a:r>
            <a:r>
              <a:rPr lang="nl-NL" dirty="0" err="1" smtClean="0"/>
              <a:t>validation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1923393"/>
            <a:ext cx="10258096" cy="44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get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Linear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logistic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r>
              <a:rPr lang="nl-NL" dirty="0" smtClean="0"/>
              <a:t> are machine </a:t>
            </a:r>
            <a:r>
              <a:rPr lang="nl-NL" dirty="0" err="1" smtClean="0"/>
              <a:t>learning</a:t>
            </a:r>
            <a:r>
              <a:rPr lang="nl-NL" dirty="0" smtClean="0"/>
              <a:t>!</a:t>
            </a:r>
          </a:p>
          <a:p>
            <a:endParaRPr lang="nl-NL" dirty="0"/>
          </a:p>
          <a:p>
            <a:r>
              <a:rPr lang="nl-NL" dirty="0" smtClean="0"/>
              <a:t>But </a:t>
            </a:r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others</a:t>
            </a:r>
            <a:r>
              <a:rPr lang="nl-NL" dirty="0" smtClean="0"/>
              <a:t>! </a:t>
            </a:r>
          </a:p>
          <a:p>
            <a:endParaRPr lang="nl-NL" dirty="0"/>
          </a:p>
          <a:p>
            <a:r>
              <a:rPr lang="nl-NL" dirty="0" err="1" smtClean="0"/>
              <a:t>Today</a:t>
            </a:r>
            <a:r>
              <a:rPr lang="nl-NL" dirty="0" smtClean="0"/>
              <a:t> we look at </a:t>
            </a:r>
            <a:r>
              <a:rPr lang="nl-NL" dirty="0" err="1" smtClean="0"/>
              <a:t>three</a:t>
            </a:r>
            <a:endParaRPr lang="nl-NL" dirty="0" smtClean="0"/>
          </a:p>
          <a:p>
            <a:endParaRPr lang="nl-NL" dirty="0"/>
          </a:p>
          <a:p>
            <a:r>
              <a:rPr lang="nl-NL" dirty="0" err="1"/>
              <a:t>r</a:t>
            </a:r>
            <a:r>
              <a:rPr lang="nl-NL" dirty="0" err="1" smtClean="0"/>
              <a:t>egularization-focused</a:t>
            </a:r>
            <a:r>
              <a:rPr lang="nl-NL" dirty="0" smtClean="0"/>
              <a:t>, tree-</a:t>
            </a:r>
            <a:r>
              <a:rPr lang="nl-NL" dirty="0" err="1" smtClean="0"/>
              <a:t>based</a:t>
            </a:r>
            <a:r>
              <a:rPr lang="nl-NL" dirty="0" smtClean="0"/>
              <a:t>, </a:t>
            </a:r>
            <a:r>
              <a:rPr lang="nl-NL" dirty="0" err="1" smtClean="0"/>
              <a:t>similarity-based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Cool </a:t>
            </a:r>
            <a:r>
              <a:rPr lang="nl-NL" dirty="0" err="1" smtClean="0"/>
              <a:t>models</a:t>
            </a:r>
            <a:r>
              <a:rPr lang="nl-NL" dirty="0" smtClean="0"/>
              <a:t> 1: </a:t>
            </a:r>
            <a:r>
              <a:rPr lang="nl-NL" dirty="0" err="1" smtClean="0"/>
              <a:t>Penalized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Normal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r>
              <a:rPr lang="nl-NL" dirty="0" smtClean="0"/>
              <a:t>: </a:t>
            </a:r>
            <a:r>
              <a:rPr lang="nl-NL" dirty="0" err="1" smtClean="0"/>
              <a:t>shrink</a:t>
            </a:r>
            <a:r>
              <a:rPr lang="nl-NL" dirty="0" smtClean="0"/>
              <a:t> </a:t>
            </a:r>
            <a:r>
              <a:rPr lang="nl-NL" dirty="0" err="1" smtClean="0"/>
              <a:t>residuals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Resulting</a:t>
            </a:r>
            <a:r>
              <a:rPr lang="nl-NL" dirty="0" smtClean="0"/>
              <a:t> model </a:t>
            </a:r>
            <a:r>
              <a:rPr lang="nl-NL" dirty="0" err="1" smtClean="0"/>
              <a:t>potentially</a:t>
            </a:r>
            <a:r>
              <a:rPr lang="nl-NL" dirty="0" smtClean="0"/>
              <a:t> </a:t>
            </a:r>
            <a:r>
              <a:rPr lang="nl-NL" dirty="0" err="1" smtClean="0"/>
              <a:t>unstable</a:t>
            </a:r>
            <a:r>
              <a:rPr lang="nl-NL" dirty="0" smtClean="0"/>
              <a:t> (</a:t>
            </a:r>
            <a:r>
              <a:rPr lang="nl-NL" dirty="0" err="1" smtClean="0"/>
              <a:t>multicolinearity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transferability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new </a:t>
            </a:r>
            <a:r>
              <a:rPr lang="nl-NL" dirty="0" smtClean="0"/>
              <a:t>samples</a:t>
            </a:r>
          </a:p>
          <a:p>
            <a:endParaRPr lang="nl-NL" dirty="0"/>
          </a:p>
          <a:p>
            <a:r>
              <a:rPr lang="nl-NL" dirty="0" smtClean="0"/>
              <a:t>Solution: </a:t>
            </a:r>
            <a:r>
              <a:rPr lang="nl-NL" dirty="0" err="1" smtClean="0"/>
              <a:t>minimize</a:t>
            </a:r>
            <a:r>
              <a:rPr lang="nl-NL" dirty="0" smtClean="0"/>
              <a:t> </a:t>
            </a:r>
            <a:r>
              <a:rPr lang="nl-NL" dirty="0" err="1" smtClean="0"/>
              <a:t>residuals</a:t>
            </a:r>
            <a:r>
              <a:rPr lang="nl-NL" dirty="0" smtClean="0"/>
              <a:t> AND </a:t>
            </a:r>
            <a:r>
              <a:rPr lang="nl-NL" dirty="0" err="1" smtClean="0"/>
              <a:t>coefficients</a:t>
            </a:r>
            <a:r>
              <a:rPr lang="nl-NL" dirty="0" smtClean="0"/>
              <a:t> (draw)</a:t>
            </a:r>
          </a:p>
        </p:txBody>
      </p:sp>
    </p:spTree>
    <p:extLst>
      <p:ext uri="{BB962C8B-B14F-4D97-AF65-F5344CB8AC3E}">
        <p14:creationId xmlns:p14="http://schemas.microsoft.com/office/powerpoint/2010/main" val="38032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Cool </a:t>
            </a:r>
            <a:r>
              <a:rPr lang="nl-NL" dirty="0" err="1" smtClean="0"/>
              <a:t>models</a:t>
            </a:r>
            <a:r>
              <a:rPr lang="nl-NL" dirty="0" smtClean="0"/>
              <a:t> 2: </a:t>
            </a:r>
            <a:r>
              <a:rPr lang="nl-NL" dirty="0" err="1" smtClean="0"/>
              <a:t>decision</a:t>
            </a:r>
            <a:r>
              <a:rPr lang="nl-NL" dirty="0" smtClean="0"/>
              <a:t> trees/</a:t>
            </a:r>
            <a:r>
              <a:rPr lang="nl-NL" dirty="0" err="1" smtClean="0"/>
              <a:t>forests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627" y="1925161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Yes/no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 smtClean="0"/>
              <a:t>instead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err="1"/>
              <a:t>beta</a:t>
            </a:r>
            <a:r>
              <a:rPr lang="nl-NL" dirty="0"/>
              <a:t> </a:t>
            </a:r>
            <a:r>
              <a:rPr lang="nl-NL" dirty="0" err="1" smtClean="0"/>
              <a:t>weights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Where</a:t>
            </a:r>
            <a:r>
              <a:rPr lang="nl-NL" dirty="0" smtClean="0"/>
              <a:t> do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Optimization</a:t>
            </a:r>
            <a:r>
              <a:rPr lang="nl-NL" dirty="0" smtClean="0"/>
              <a:t> in training sample</a:t>
            </a:r>
          </a:p>
          <a:p>
            <a:endParaRPr lang="nl-NL" dirty="0" smtClean="0"/>
          </a:p>
          <a:p>
            <a:r>
              <a:rPr lang="nl-NL" dirty="0" err="1" smtClean="0"/>
              <a:t>Minimize</a:t>
            </a:r>
            <a:r>
              <a:rPr lang="nl-NL" dirty="0" smtClean="0"/>
              <a:t> </a:t>
            </a:r>
            <a:r>
              <a:rPr lang="nl-NL" dirty="0" err="1" smtClean="0"/>
              <a:t>hetereogeneity</a:t>
            </a:r>
            <a:r>
              <a:rPr lang="nl-NL" dirty="0" smtClean="0"/>
              <a:t> in  </a:t>
            </a:r>
            <a:r>
              <a:rPr lang="nl-NL" dirty="0" err="1" smtClean="0"/>
              <a:t>leaves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3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Hannes </a:t>
            </a:r>
            <a:r>
              <a:rPr lang="nl-NL" dirty="0" err="1" smtClean="0"/>
              <a:t>Rosenbusch</a:t>
            </a:r>
            <a:endParaRPr lang="nl-NL" dirty="0" smtClean="0"/>
          </a:p>
          <a:p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Psychology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PhD project on data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Cool </a:t>
            </a:r>
            <a:r>
              <a:rPr lang="nl-NL" dirty="0" err="1" smtClean="0"/>
              <a:t>models</a:t>
            </a:r>
            <a:r>
              <a:rPr lang="nl-NL" dirty="0" smtClean="0"/>
              <a:t> 2: </a:t>
            </a:r>
            <a:r>
              <a:rPr lang="nl-NL" dirty="0" err="1" smtClean="0"/>
              <a:t>decision</a:t>
            </a:r>
            <a:r>
              <a:rPr lang="nl-NL" dirty="0" smtClean="0"/>
              <a:t> trees/</a:t>
            </a:r>
            <a:r>
              <a:rPr lang="nl-NL" dirty="0" err="1" smtClean="0"/>
              <a:t>forests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8" y="1690688"/>
            <a:ext cx="4686935" cy="4820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627" y="1925161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Yes/no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 smtClean="0"/>
              <a:t>instead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err="1"/>
              <a:t>beta</a:t>
            </a:r>
            <a:r>
              <a:rPr lang="nl-NL" dirty="0"/>
              <a:t> </a:t>
            </a:r>
            <a:r>
              <a:rPr lang="nl-NL" dirty="0" err="1" smtClean="0"/>
              <a:t>weights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Where</a:t>
            </a:r>
            <a:r>
              <a:rPr lang="nl-NL" dirty="0" smtClean="0"/>
              <a:t> do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Optimization</a:t>
            </a:r>
            <a:r>
              <a:rPr lang="nl-NL" dirty="0" smtClean="0"/>
              <a:t> in training sample</a:t>
            </a:r>
          </a:p>
          <a:p>
            <a:endParaRPr lang="nl-NL" dirty="0" smtClean="0"/>
          </a:p>
          <a:p>
            <a:r>
              <a:rPr lang="nl-NL" dirty="0" err="1" smtClean="0"/>
              <a:t>Minimize</a:t>
            </a:r>
            <a:r>
              <a:rPr lang="nl-NL" dirty="0" smtClean="0"/>
              <a:t> </a:t>
            </a:r>
            <a:r>
              <a:rPr lang="nl-NL" dirty="0" err="1" smtClean="0"/>
              <a:t>hetereogeneity</a:t>
            </a:r>
            <a:r>
              <a:rPr lang="nl-NL" dirty="0" smtClean="0"/>
              <a:t> in  </a:t>
            </a:r>
            <a:r>
              <a:rPr lang="nl-NL" dirty="0" err="1" smtClean="0"/>
              <a:t>leaves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5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Cool </a:t>
            </a:r>
            <a:r>
              <a:rPr lang="nl-NL" dirty="0" err="1" smtClean="0"/>
              <a:t>models</a:t>
            </a:r>
            <a:r>
              <a:rPr lang="nl-NL" dirty="0" smtClean="0"/>
              <a:t> 2: </a:t>
            </a:r>
            <a:r>
              <a:rPr lang="nl-NL" dirty="0" err="1" smtClean="0"/>
              <a:t>decision</a:t>
            </a:r>
            <a:r>
              <a:rPr lang="nl-NL" dirty="0" smtClean="0"/>
              <a:t> trees/</a:t>
            </a:r>
            <a:r>
              <a:rPr lang="nl-NL" dirty="0" err="1" smtClean="0"/>
              <a:t>forests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4627" y="1925161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Random </a:t>
            </a:r>
            <a:r>
              <a:rPr lang="nl-NL" dirty="0" err="1" smtClean="0"/>
              <a:t>forest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Combination of different </a:t>
            </a:r>
            <a:r>
              <a:rPr lang="nl-NL" dirty="0" err="1" smtClean="0"/>
              <a:t>decision</a:t>
            </a:r>
            <a:r>
              <a:rPr lang="nl-NL" dirty="0" smtClean="0"/>
              <a:t> trees</a:t>
            </a:r>
          </a:p>
          <a:p>
            <a:endParaRPr lang="nl-NL" dirty="0"/>
          </a:p>
          <a:p>
            <a:r>
              <a:rPr lang="nl-NL" dirty="0" smtClean="0"/>
              <a:t>Take a random sample of data </a:t>
            </a:r>
          </a:p>
          <a:p>
            <a:r>
              <a:rPr lang="nl-NL" dirty="0"/>
              <a:t>T</a:t>
            </a:r>
            <a:r>
              <a:rPr lang="nl-NL" dirty="0" smtClean="0"/>
              <a:t>ake a random sample of variables at </a:t>
            </a:r>
            <a:r>
              <a:rPr lang="nl-NL" dirty="0" err="1" smtClean="0"/>
              <a:t>the</a:t>
            </a:r>
            <a:r>
              <a:rPr lang="nl-NL" dirty="0" smtClean="0"/>
              <a:t> splits</a:t>
            </a:r>
          </a:p>
          <a:p>
            <a:r>
              <a:rPr lang="nl-NL" dirty="0" err="1" smtClean="0"/>
              <a:t>Build</a:t>
            </a:r>
            <a:r>
              <a:rPr lang="nl-NL" dirty="0" smtClean="0"/>
              <a:t> tree </a:t>
            </a:r>
          </a:p>
          <a:p>
            <a:r>
              <a:rPr lang="nl-NL" dirty="0" err="1" smtClean="0"/>
              <a:t>Repeat</a:t>
            </a:r>
            <a:r>
              <a:rPr lang="nl-NL" dirty="0" smtClean="0"/>
              <a:t> 500 </a:t>
            </a:r>
            <a:r>
              <a:rPr lang="nl-NL" dirty="0" err="1" smtClean="0"/>
              <a:t>times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0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Cool </a:t>
            </a:r>
            <a:r>
              <a:rPr lang="nl-NL" dirty="0" err="1" smtClean="0"/>
              <a:t>models</a:t>
            </a:r>
            <a:r>
              <a:rPr lang="nl-NL" dirty="0" smtClean="0"/>
              <a:t> 3: </a:t>
            </a:r>
            <a:r>
              <a:rPr lang="nl-NL" dirty="0" err="1" smtClean="0"/>
              <a:t>nearest</a:t>
            </a:r>
            <a:r>
              <a:rPr lang="nl-NL" dirty="0" smtClean="0"/>
              <a:t> </a:t>
            </a:r>
            <a:r>
              <a:rPr lang="nl-NL" dirty="0" err="1" smtClean="0"/>
              <a:t>neighbors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Predict</a:t>
            </a:r>
            <a:r>
              <a:rPr lang="nl-NL" dirty="0" smtClean="0"/>
              <a:t> case </a:t>
            </a:r>
            <a:r>
              <a:rPr lang="nl-NL" dirty="0" err="1" smtClean="0"/>
              <a:t>that</a:t>
            </a:r>
            <a:r>
              <a:rPr lang="nl-NL" dirty="0" smtClean="0"/>
              <a:t> is most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new </a:t>
            </a:r>
            <a:r>
              <a:rPr lang="nl-NL" dirty="0" err="1" smtClean="0"/>
              <a:t>observation</a:t>
            </a:r>
            <a:endParaRPr lang="nl-NL" dirty="0" smtClean="0"/>
          </a:p>
        </p:txBody>
      </p:sp>
      <p:pic>
        <p:nvPicPr>
          <p:cNvPr id="1026" name="Picture 2" descr="http://www.cs.cornell.edu/courses/cs1380/2018sp/textbook/notebooks-images/Nearest_Neighbors_11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10" y="2594796"/>
            <a:ext cx="35814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tell</a:t>
            </a:r>
            <a:r>
              <a:rPr lang="nl-NL" dirty="0" smtClean="0"/>
              <a:t> these </a:t>
            </a:r>
            <a:r>
              <a:rPr lang="nl-NL" dirty="0" err="1" smtClean="0"/>
              <a:t>models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act</a:t>
            </a:r>
          </a:p>
          <a:p>
            <a:endParaRPr lang="nl-NL" dirty="0"/>
          </a:p>
          <a:p>
            <a:r>
              <a:rPr lang="nl-NL" dirty="0" err="1" smtClean="0"/>
              <a:t>Ridge</a:t>
            </a:r>
            <a:r>
              <a:rPr lang="nl-NL" dirty="0" smtClean="0"/>
              <a:t> </a:t>
            </a:r>
            <a:r>
              <a:rPr lang="nl-NL" dirty="0" err="1" smtClean="0"/>
              <a:t>regression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How </a:t>
            </a:r>
            <a:r>
              <a:rPr lang="nl-NL" dirty="0" err="1" smtClean="0"/>
              <a:t>much</a:t>
            </a:r>
            <a:r>
              <a:rPr lang="nl-NL" dirty="0" smtClean="0"/>
              <a:t> </a:t>
            </a:r>
            <a:r>
              <a:rPr lang="nl-NL" dirty="0" err="1" smtClean="0"/>
              <a:t>penalization</a:t>
            </a:r>
            <a:r>
              <a:rPr lang="nl-NL" dirty="0" smtClean="0"/>
              <a:t>?</a:t>
            </a:r>
          </a:p>
          <a:p>
            <a:r>
              <a:rPr lang="nl-NL" dirty="0" smtClean="0"/>
              <a:t>Trees </a:t>
            </a:r>
            <a:r>
              <a:rPr lang="nl-NL" dirty="0" smtClean="0">
                <a:sym typeface="Wingdings" panose="05000000000000000000" pitchFamily="2" charset="2"/>
              </a:rPr>
              <a:t> How </a:t>
            </a:r>
            <a:r>
              <a:rPr lang="nl-NL" dirty="0" err="1" smtClean="0">
                <a:sym typeface="Wingdings" panose="05000000000000000000" pitchFamily="2" charset="2"/>
              </a:rPr>
              <a:t>many</a:t>
            </a:r>
            <a:r>
              <a:rPr lang="nl-NL" dirty="0" smtClean="0">
                <a:sym typeface="Wingdings" panose="05000000000000000000" pitchFamily="2" charset="2"/>
              </a:rPr>
              <a:t> branches?</a:t>
            </a:r>
          </a:p>
          <a:p>
            <a:r>
              <a:rPr lang="nl-NL" dirty="0" err="1" smtClean="0">
                <a:sym typeface="Wingdings" panose="05000000000000000000" pitchFamily="2" charset="2"/>
              </a:rPr>
              <a:t>Nearest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neighbors</a:t>
            </a:r>
            <a:r>
              <a:rPr lang="nl-NL" dirty="0" smtClean="0">
                <a:sym typeface="Wingdings" panose="05000000000000000000" pitchFamily="2" charset="2"/>
              </a:rPr>
              <a:t>  How </a:t>
            </a:r>
            <a:r>
              <a:rPr lang="nl-NL" dirty="0" err="1" smtClean="0">
                <a:sym typeface="Wingdings" panose="05000000000000000000" pitchFamily="2" charset="2"/>
              </a:rPr>
              <a:t>many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neighbors</a:t>
            </a:r>
            <a:r>
              <a:rPr lang="nl-NL" dirty="0" smtClean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T</a:t>
            </a:r>
            <a:r>
              <a:rPr lang="nl-NL" dirty="0" err="1" smtClean="0">
                <a:sym typeface="Wingdings" panose="05000000000000000000" pitchFamily="2" charset="2"/>
              </a:rPr>
              <a:t>uning</a:t>
            </a:r>
            <a:r>
              <a:rPr lang="nl-NL" dirty="0" smtClean="0">
                <a:sym typeface="Wingdings" panose="05000000000000000000" pitchFamily="2" charset="2"/>
              </a:rPr>
              <a:t> means </a:t>
            </a:r>
            <a:r>
              <a:rPr lang="nl-NL" dirty="0" err="1" smtClean="0">
                <a:sym typeface="Wingdings" panose="05000000000000000000" pitchFamily="2" charset="2"/>
              </a:rPr>
              <a:t>adjusting</a:t>
            </a:r>
            <a:r>
              <a:rPr lang="nl-NL" dirty="0" smtClean="0">
                <a:sym typeface="Wingdings" panose="05000000000000000000" pitchFamily="2" charset="2"/>
              </a:rPr>
              <a:t> hyperparameters </a:t>
            </a:r>
            <a:r>
              <a:rPr lang="nl-NL" dirty="0" err="1" smtClean="0">
                <a:sym typeface="Wingdings" panose="05000000000000000000" pitchFamily="2" charset="2"/>
              </a:rPr>
              <a:t>to</a:t>
            </a:r>
            <a:r>
              <a:rPr lang="nl-NL" dirty="0" smtClean="0">
                <a:sym typeface="Wingdings" panose="05000000000000000000" pitchFamily="2" charset="2"/>
              </a:rPr>
              <a:t> make model accurate</a:t>
            </a:r>
          </a:p>
          <a:p>
            <a:r>
              <a:rPr lang="nl-NL" dirty="0" err="1" smtClean="0">
                <a:sym typeface="Wingdings" panose="05000000000000000000" pitchFamily="2" charset="2"/>
              </a:rPr>
              <a:t>Choose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the</a:t>
            </a:r>
            <a:r>
              <a:rPr lang="nl-NL" dirty="0" smtClean="0">
                <a:sym typeface="Wingdings" panose="05000000000000000000" pitchFamily="2" charset="2"/>
              </a:rPr>
              <a:t> hyperparameter </a:t>
            </a:r>
            <a:r>
              <a:rPr lang="nl-NL" dirty="0" err="1" smtClean="0">
                <a:sym typeface="Wingdings" panose="05000000000000000000" pitchFamily="2" charset="2"/>
              </a:rPr>
              <a:t>that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gives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highest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accuracy</a:t>
            </a:r>
            <a:r>
              <a:rPr lang="nl-NL" dirty="0" smtClean="0">
                <a:sym typeface="Wingdings" panose="05000000000000000000" pitchFamily="2" charset="2"/>
              </a:rPr>
              <a:t> on new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Workflow of machine </a:t>
            </a:r>
            <a:r>
              <a:rPr lang="nl-NL" dirty="0" err="1" smtClean="0"/>
              <a:t>learning</a:t>
            </a:r>
            <a:endParaRPr lang="en-US" dirty="0"/>
          </a:p>
        </p:txBody>
      </p:sp>
      <p:pic>
        <p:nvPicPr>
          <p:cNvPr id="2050" name="Picture 2" descr="Image result for workflow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9977"/>
            <a:ext cx="12277254" cy="37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Machine </a:t>
            </a:r>
            <a:r>
              <a:rPr lang="nl-NL" dirty="0" err="1" smtClean="0"/>
              <a:t>learning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magic</a:t>
            </a:r>
            <a:r>
              <a:rPr lang="nl-NL" dirty="0"/>
              <a:t> </a:t>
            </a:r>
            <a:r>
              <a:rPr lang="nl-NL" dirty="0" smtClean="0"/>
              <a:t>…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prediction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scientists</a:t>
            </a:r>
            <a:r>
              <a:rPr lang="nl-NL" dirty="0" smtClean="0"/>
              <a:t> are </a:t>
            </a:r>
            <a:r>
              <a:rPr lang="nl-NL" dirty="0" err="1" smtClean="0"/>
              <a:t>very</a:t>
            </a:r>
            <a:r>
              <a:rPr lang="nl-NL" dirty="0" smtClean="0"/>
              <a:t> well </a:t>
            </a:r>
            <a:r>
              <a:rPr lang="nl-NL" dirty="0" err="1" smtClean="0"/>
              <a:t>prepared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acquire</a:t>
            </a:r>
            <a:r>
              <a:rPr lang="nl-NL" dirty="0" smtClean="0"/>
              <a:t> ML skills</a:t>
            </a:r>
          </a:p>
          <a:p>
            <a:endParaRPr lang="nl-NL" dirty="0" smtClean="0"/>
          </a:p>
          <a:p>
            <a:r>
              <a:rPr lang="nl-NL" dirty="0" err="1" smtClean="0"/>
              <a:t>Extensions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classic </a:t>
            </a:r>
            <a:r>
              <a:rPr lang="nl-NL" dirty="0" err="1" smtClean="0"/>
              <a:t>methods</a:t>
            </a:r>
            <a:r>
              <a:rPr lang="nl-NL" dirty="0" smtClean="0"/>
              <a:t> are: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Focus on </a:t>
            </a:r>
            <a:r>
              <a:rPr lang="nl-NL" dirty="0" err="1" smtClean="0">
                <a:sym typeface="Wingdings" panose="05000000000000000000" pitchFamily="2" charset="2"/>
              </a:rPr>
              <a:t>prediction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Out-of-sample </a:t>
            </a:r>
            <a:r>
              <a:rPr lang="nl-NL" dirty="0" err="1" smtClean="0">
                <a:sym typeface="Wingdings" panose="05000000000000000000" pitchFamily="2" charset="2"/>
              </a:rPr>
              <a:t>evaluation</a:t>
            </a:r>
            <a:endParaRPr lang="nl-NL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Cool new </a:t>
            </a:r>
            <a:r>
              <a:rPr lang="nl-NL" dirty="0" err="1" smtClean="0">
                <a:sym typeface="Wingdings" panose="05000000000000000000" pitchFamily="2" charset="2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79" y="2651126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Break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Making </a:t>
            </a:r>
            <a:r>
              <a:rPr lang="nl-NL" dirty="0" err="1" smtClean="0"/>
              <a:t>it</a:t>
            </a:r>
            <a:r>
              <a:rPr lang="nl-NL" dirty="0" smtClean="0"/>
              <a:t>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Python offers </a:t>
            </a:r>
            <a:r>
              <a:rPr lang="nl-NL" dirty="0" err="1" smtClean="0"/>
              <a:t>simple</a:t>
            </a:r>
            <a:r>
              <a:rPr lang="nl-NL" dirty="0" smtClean="0"/>
              <a:t> </a:t>
            </a:r>
            <a:r>
              <a:rPr lang="nl-NL" dirty="0" err="1" smtClean="0"/>
              <a:t>implementations</a:t>
            </a:r>
            <a:r>
              <a:rPr lang="nl-NL" dirty="0" smtClean="0"/>
              <a:t> of: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many</a:t>
            </a:r>
            <a:r>
              <a:rPr lang="nl-NL" dirty="0" smtClean="0"/>
              <a:t> ML </a:t>
            </a:r>
            <a:r>
              <a:rPr lang="nl-NL" dirty="0" err="1" smtClean="0"/>
              <a:t>models</a:t>
            </a:r>
            <a:endParaRPr lang="nl-NL" dirty="0" smtClean="0"/>
          </a:p>
          <a:p>
            <a:r>
              <a:rPr lang="nl-NL" dirty="0" err="1"/>
              <a:t>s</a:t>
            </a:r>
            <a:r>
              <a:rPr lang="nl-NL" dirty="0" err="1" smtClean="0"/>
              <a:t>plitting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training </a:t>
            </a:r>
            <a:r>
              <a:rPr lang="nl-NL" dirty="0" err="1" smtClean="0"/>
              <a:t>and</a:t>
            </a:r>
            <a:r>
              <a:rPr lang="nl-NL" dirty="0" smtClean="0"/>
              <a:t> test set</a:t>
            </a:r>
          </a:p>
          <a:p>
            <a:r>
              <a:rPr lang="nl-NL" dirty="0" err="1"/>
              <a:t>q</a:t>
            </a:r>
            <a:r>
              <a:rPr lang="nl-NL" dirty="0" err="1" smtClean="0"/>
              <a:t>uantifications</a:t>
            </a:r>
            <a:r>
              <a:rPr lang="nl-NL" dirty="0" smtClean="0"/>
              <a:t> of </a:t>
            </a:r>
            <a:r>
              <a:rPr lang="nl-NL" dirty="0" err="1" smtClean="0"/>
              <a:t>accuracy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#1 ML package: </a:t>
            </a:r>
            <a:r>
              <a:rPr lang="nl-NL" u="sng" dirty="0" err="1" smtClean="0"/>
              <a:t>sklearn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635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 smtClean="0"/>
              <a:t>Predict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median</a:t>
            </a:r>
            <a:r>
              <a:rPr lang="nl-NL" dirty="0" smtClean="0"/>
              <a:t> </a:t>
            </a:r>
            <a:r>
              <a:rPr lang="nl-NL" dirty="0" err="1" smtClean="0"/>
              <a:t>income</a:t>
            </a:r>
            <a:r>
              <a:rPr lang="nl-NL" dirty="0" smtClean="0"/>
              <a:t> of US </a:t>
            </a:r>
            <a:r>
              <a:rPr lang="nl-NL" dirty="0" err="1" smtClean="0"/>
              <a:t>counties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You</a:t>
            </a:r>
            <a:r>
              <a:rPr lang="nl-NL" dirty="0" smtClean="0"/>
              <a:t> get a dataset </a:t>
            </a:r>
            <a:r>
              <a:rPr lang="nl-NL" dirty="0" err="1" smtClean="0"/>
              <a:t>with</a:t>
            </a:r>
            <a:r>
              <a:rPr lang="nl-NL" dirty="0" smtClean="0"/>
              <a:t> plenty of </a:t>
            </a:r>
            <a:r>
              <a:rPr lang="nl-NL" dirty="0" err="1" smtClean="0"/>
              <a:t>predictors</a:t>
            </a:r>
            <a:r>
              <a:rPr lang="nl-NL" dirty="0" smtClean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/>
              <a:t>(census, </a:t>
            </a:r>
            <a:r>
              <a:rPr lang="nl-NL" dirty="0" err="1" smtClean="0"/>
              <a:t>election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, psych. Tests, Twitter)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/>
          </a:p>
          <a:p>
            <a:r>
              <a:rPr lang="nl-NL" dirty="0" err="1" smtClean="0"/>
              <a:t>Together</a:t>
            </a:r>
            <a:r>
              <a:rPr lang="nl-NL" dirty="0" smtClean="0"/>
              <a:t> we </a:t>
            </a:r>
            <a:r>
              <a:rPr lang="nl-NL" dirty="0" err="1" smtClean="0"/>
              <a:t>implement</a:t>
            </a:r>
            <a:r>
              <a:rPr lang="nl-NL" dirty="0" smtClean="0"/>
              <a:t>:</a:t>
            </a:r>
          </a:p>
          <a:p>
            <a:endParaRPr lang="nl-NL" dirty="0"/>
          </a:p>
          <a:p>
            <a:r>
              <a:rPr lang="nl-NL" dirty="0" err="1" smtClean="0"/>
              <a:t>Regression</a:t>
            </a:r>
            <a:r>
              <a:rPr lang="nl-NL" dirty="0" smtClean="0"/>
              <a:t> model</a:t>
            </a:r>
          </a:p>
          <a:p>
            <a:r>
              <a:rPr lang="nl-NL" dirty="0" smtClean="0"/>
              <a:t>Cross-</a:t>
            </a:r>
            <a:r>
              <a:rPr lang="nl-NL" dirty="0" err="1" smtClean="0"/>
              <a:t>validation</a:t>
            </a:r>
            <a:endParaRPr lang="nl-NL" dirty="0" smtClean="0"/>
          </a:p>
          <a:p>
            <a:r>
              <a:rPr lang="nl-NL" dirty="0" smtClean="0"/>
              <a:t>Evaluation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223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machine </a:t>
            </a:r>
            <a:r>
              <a:rPr lang="nl-NL" dirty="0" err="1" smtClean="0"/>
              <a:t>learning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smtClean="0"/>
              <a:t>Important </a:t>
            </a:r>
            <a:r>
              <a:rPr lang="nl-NL" dirty="0" err="1" smtClean="0"/>
              <a:t>concepts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Classic </a:t>
            </a:r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Machine </a:t>
            </a:r>
            <a:r>
              <a:rPr lang="nl-NL" dirty="0" err="1" smtClean="0"/>
              <a:t>learning</a:t>
            </a:r>
            <a:r>
              <a:rPr lang="nl-NL" dirty="0" smtClean="0"/>
              <a:t> 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1541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Actually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this</a:t>
            </a:r>
            <a:r>
              <a:rPr lang="nl-NL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y = m * x + </a:t>
            </a:r>
            <a:r>
              <a:rPr lang="nl-NL" dirty="0" smtClean="0"/>
              <a:t>b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r>
              <a:rPr lang="nl-NL" dirty="0" smtClean="0"/>
              <a:t> (</a:t>
            </a:r>
            <a:r>
              <a:rPr lang="nl-NL" dirty="0" err="1" smtClean="0"/>
              <a:t>supervised</a:t>
            </a:r>
            <a:r>
              <a:rPr lang="nl-NL" dirty="0" smtClean="0"/>
              <a:t> machine </a:t>
            </a:r>
            <a:r>
              <a:rPr lang="nl-NL" dirty="0" err="1" smtClean="0"/>
              <a:t>learning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err="1" smtClean="0"/>
              <a:t>Pattern</a:t>
            </a:r>
            <a:r>
              <a:rPr lang="nl-NL" dirty="0" smtClean="0"/>
              <a:t> </a:t>
            </a:r>
            <a:r>
              <a:rPr lang="nl-NL" dirty="0" err="1" smtClean="0"/>
              <a:t>recognition</a:t>
            </a:r>
            <a:r>
              <a:rPr lang="nl-NL" dirty="0" smtClean="0"/>
              <a:t> (</a:t>
            </a:r>
            <a:r>
              <a:rPr lang="nl-NL" dirty="0" err="1" smtClean="0"/>
              <a:t>unsupervised</a:t>
            </a:r>
            <a:r>
              <a:rPr lang="nl-NL" dirty="0" smtClean="0"/>
              <a:t>)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19869"/>
              </p:ext>
            </p:extLst>
          </p:nvPr>
        </p:nvGraphicFramePr>
        <p:xfrm>
          <a:off x="838200" y="1825625"/>
          <a:ext cx="5257800" cy="150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</a:tblGrid>
              <a:tr h="392058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= m * x +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p(m) &lt; 0.05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“My </a:t>
                      </a:r>
                      <a:r>
                        <a:rPr lang="nl-NL" dirty="0" err="1" smtClean="0"/>
                        <a:t>theory</a:t>
                      </a:r>
                      <a:r>
                        <a:rPr lang="nl-NL" dirty="0" smtClean="0"/>
                        <a:t> is </a:t>
                      </a:r>
                      <a:r>
                        <a:rPr lang="nl-NL" dirty="0" err="1" smtClean="0"/>
                        <a:t>true</a:t>
                      </a:r>
                      <a:r>
                        <a:rPr lang="nl-NL" dirty="0" smtClean="0"/>
                        <a:t>!”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468597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Machine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learners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= m * x +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= m * x + b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p(m) &lt; 0.05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R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dirty="0" smtClean="0"/>
                        <a:t> = 0.9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“My </a:t>
                      </a:r>
                      <a:r>
                        <a:rPr lang="nl-NL" dirty="0" err="1" smtClean="0"/>
                        <a:t>theory</a:t>
                      </a:r>
                      <a:r>
                        <a:rPr lang="nl-NL" dirty="0" smtClean="0"/>
                        <a:t> is </a:t>
                      </a:r>
                      <a:r>
                        <a:rPr lang="nl-NL" dirty="0" err="1" smtClean="0"/>
                        <a:t>true</a:t>
                      </a:r>
                      <a:r>
                        <a:rPr lang="nl-NL" dirty="0" smtClean="0"/>
                        <a:t>!”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“</a:t>
                      </a:r>
                      <a:r>
                        <a:rPr lang="nl-NL" dirty="0" err="1" smtClean="0"/>
                        <a:t>This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prediction</a:t>
                      </a:r>
                      <a:r>
                        <a:rPr lang="nl-NL" dirty="0" smtClean="0"/>
                        <a:t> model is </a:t>
                      </a:r>
                      <a:r>
                        <a:rPr lang="nl-NL" dirty="0" err="1" smtClean="0"/>
                        <a:t>useful</a:t>
                      </a:r>
                      <a:r>
                        <a:rPr lang="nl-NL" dirty="0" smtClean="0"/>
                        <a:t>!”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379639"/>
            <a:ext cx="10515600" cy="74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Slight</a:t>
            </a:r>
            <a:r>
              <a:rPr lang="nl-NL" dirty="0" smtClean="0"/>
              <a:t> </a:t>
            </a:r>
            <a:r>
              <a:rPr lang="nl-NL" dirty="0" err="1" smtClean="0"/>
              <a:t>difference</a:t>
            </a:r>
            <a:r>
              <a:rPr lang="nl-NL" dirty="0" smtClean="0"/>
              <a:t> in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 I </a:t>
            </a:r>
            <a:r>
              <a:rPr lang="nl-NL" dirty="0" err="1" smtClean="0"/>
              <a:t>already</a:t>
            </a:r>
            <a:r>
              <a:rPr lang="nl-NL" dirty="0" smtClean="0"/>
              <a:t> machine </a:t>
            </a:r>
            <a:r>
              <a:rPr lang="nl-NL" dirty="0" err="1" smtClean="0"/>
              <a:t>learning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Machine </a:t>
            </a:r>
            <a:r>
              <a:rPr lang="nl-NL" dirty="0" err="1" smtClean="0"/>
              <a:t>learning</a:t>
            </a:r>
            <a:r>
              <a:rPr lang="nl-NL" dirty="0" smtClean="0"/>
              <a:t> = </a:t>
            </a:r>
            <a:r>
              <a:rPr lang="nl-NL" dirty="0" err="1" smtClean="0"/>
              <a:t>regression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r>
              <a:rPr lang="nl-NL" dirty="0" smtClean="0"/>
              <a:t> + focus on </a:t>
            </a:r>
            <a:r>
              <a:rPr lang="nl-NL" dirty="0" err="1" smtClean="0"/>
              <a:t>prediction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smtClean="0"/>
              <a:t>Kind of, yes.</a:t>
            </a:r>
          </a:p>
          <a:p>
            <a:endParaRPr lang="nl-NL" dirty="0"/>
          </a:p>
          <a:p>
            <a:r>
              <a:rPr lang="nl-NL" dirty="0" smtClean="0"/>
              <a:t>I </a:t>
            </a:r>
            <a:r>
              <a:rPr lang="nl-NL" dirty="0" err="1" smtClean="0"/>
              <a:t>thought</a:t>
            </a:r>
            <a:r>
              <a:rPr lang="nl-NL" dirty="0" smtClean="0"/>
              <a:t> I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</a:t>
            </a:r>
            <a:r>
              <a:rPr lang="nl-NL" dirty="0" err="1" smtClean="0"/>
              <a:t>bigger</a:t>
            </a:r>
            <a:r>
              <a:rPr lang="nl-NL" dirty="0" smtClean="0"/>
              <a:t> computer?!?!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Benefits of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Remind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useful</a:t>
            </a:r>
            <a:r>
              <a:rPr lang="nl-NL" dirty="0"/>
              <a:t> (</a:t>
            </a:r>
            <a:r>
              <a:rPr lang="nl-NL" dirty="0" err="1"/>
              <a:t>prediction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err="1"/>
              <a:t>Unbiased</a:t>
            </a:r>
            <a:r>
              <a:rPr lang="nl-NL" dirty="0"/>
              <a:t> </a:t>
            </a:r>
            <a:r>
              <a:rPr lang="nl-NL" dirty="0" err="1"/>
              <a:t>quantifications</a:t>
            </a:r>
            <a:r>
              <a:rPr lang="nl-NL" dirty="0"/>
              <a:t> of </a:t>
            </a:r>
            <a:r>
              <a:rPr lang="nl-NL" dirty="0" err="1"/>
              <a:t>prediction</a:t>
            </a:r>
            <a:r>
              <a:rPr lang="nl-NL" dirty="0"/>
              <a:t> </a:t>
            </a:r>
            <a:r>
              <a:rPr lang="nl-NL" dirty="0" err="1" smtClean="0"/>
              <a:t>accuracy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Better</a:t>
            </a:r>
            <a:r>
              <a:rPr lang="nl-NL" dirty="0" smtClean="0"/>
              <a:t>, cooler, more accurate </a:t>
            </a:r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9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758</Words>
  <Application>Microsoft Office PowerPoint</Application>
  <PresentationFormat>Widescreen</PresentationFormat>
  <Paragraphs>213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Machine learning for economists</vt:lpstr>
      <vt:lpstr>ME!</vt:lpstr>
      <vt:lpstr>Agenda</vt:lpstr>
      <vt:lpstr>Machine learning is…</vt:lpstr>
      <vt:lpstr>Actually it is this…</vt:lpstr>
      <vt:lpstr>What is the difference to my work?</vt:lpstr>
      <vt:lpstr>What is the difference to my work?</vt:lpstr>
      <vt:lpstr>Am I already machine learning?</vt:lpstr>
      <vt:lpstr>Benefits of ML</vt:lpstr>
      <vt:lpstr>How to quantify accuracy</vt:lpstr>
      <vt:lpstr>Basic concepts</vt:lpstr>
      <vt:lpstr>How to quantify accuracy</vt:lpstr>
      <vt:lpstr>Basic concepts</vt:lpstr>
      <vt:lpstr>Hold out method</vt:lpstr>
      <vt:lpstr>Cross-validation</vt:lpstr>
      <vt:lpstr>Cross-validation</vt:lpstr>
      <vt:lpstr>Let’s get to the models</vt:lpstr>
      <vt:lpstr>Cool models 1: Penalized regression</vt:lpstr>
      <vt:lpstr>Cool models 2: decision trees/forests</vt:lpstr>
      <vt:lpstr>Cool models 2: decision trees/forests</vt:lpstr>
      <vt:lpstr>Cool models 2: decision trees/forests</vt:lpstr>
      <vt:lpstr>Cool models 3: nearest neighbors models</vt:lpstr>
      <vt:lpstr>Hyperparameters</vt:lpstr>
      <vt:lpstr>Workflow of machine learning</vt:lpstr>
      <vt:lpstr>In sum</vt:lpstr>
      <vt:lpstr>Break and then coding</vt:lpstr>
      <vt:lpstr>Making it happen</vt:lpstr>
      <vt:lpstr>Practice challenge</vt:lpstr>
    </vt:vector>
  </TitlesOfParts>
  <Company>Tilburg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economists</dc:title>
  <dc:creator>H. Rosenbusch</dc:creator>
  <cp:lastModifiedBy>H. Rosenbusch</cp:lastModifiedBy>
  <cp:revision>70</cp:revision>
  <dcterms:created xsi:type="dcterms:W3CDTF">2018-09-14T16:20:15Z</dcterms:created>
  <dcterms:modified xsi:type="dcterms:W3CDTF">2018-12-13T13:16:10Z</dcterms:modified>
</cp:coreProperties>
</file>